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1" r:id="rId2"/>
  </p:sldMasterIdLst>
  <p:notesMasterIdLst>
    <p:notesMasterId r:id="rId9"/>
  </p:notesMasterIdLst>
  <p:sldIdLst>
    <p:sldId id="256" r:id="rId3"/>
    <p:sldId id="279" r:id="rId4"/>
    <p:sldId id="281" r:id="rId5"/>
    <p:sldId id="282" r:id="rId6"/>
    <p:sldId id="283" r:id="rId7"/>
    <p:sldId id="284" r:id="rId8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841F7C5-6A77-404E-86B5-C1D4F3E183BC}">
  <a:tblStyle styleId="{1841F7C5-6A77-404E-86B5-C1D4F3E183BC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lg" len="lg"/>
              <a:tailEnd type="none" w="lg" len="lg"/>
            </a:ln>
          </a:insideV>
        </a:tcBdr>
      </a:tcStyle>
    </a:wholeTbl>
  </a:tblStyle>
  <a:tblStyle styleId="{C8E9C7D0-2FDD-4E9E-8FBB-FC8E5D447BFA}" styleName="Table_1"/>
  <a:tblStyle styleId="{A652ACE0-37FA-4F40-9275-517792051CD7}" styleName="Table_2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9" autoAdjust="0"/>
    <p:restoredTop sz="94660"/>
  </p:normalViewPr>
  <p:slideViewPr>
    <p:cSldViewPr>
      <p:cViewPr>
        <p:scale>
          <a:sx n="76" d="100"/>
          <a:sy n="76" d="100"/>
        </p:scale>
        <p:origin x="-800" y="-16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914400" lvl="1" indent="-3175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sz="1100"/>
              <a:t>
</a:t>
            </a:r>
          </a:p>
          <a:p>
            <a:endParaRPr sz="1100"/>
          </a:p>
          <a:p>
            <a:endParaRPr sz="1100"/>
          </a:p>
          <a:p>
            <a:endParaRPr sz="1100"/>
          </a:p>
          <a:p>
            <a:endParaRPr sz="1100"/>
          </a:p>
          <a:p>
            <a:endParaRPr sz="1100"/>
          </a:p>
          <a:p>
            <a:endParaRPr sz="1100"/>
          </a:p>
          <a:p>
            <a:endParaRPr sz="1100"/>
          </a:p>
        </p:txBody>
      </p:sp>
    </p:spTree>
    <p:extLst>
      <p:ext uri="{BB962C8B-B14F-4D97-AF65-F5344CB8AC3E}">
        <p14:creationId xmlns:p14="http://schemas.microsoft.com/office/powerpoint/2010/main" val="244399924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Partner</a:t>
            </a:r>
            <a:r>
              <a:rPr lang="en-CA" baseline="0" dirty="0" smtClean="0"/>
              <a:t> Talk for Challenges then Opportunities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348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66" name="Shape 166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75" name="Shape 175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crawfordbayschool.ca/fullcyclefood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crawfordbayschool.ca/wp/wp-content/uploads/2012/12/February-2014.pdf" TargetMode="External"/><Relationship Id="rId3" Type="http://schemas.openxmlformats.org/officeDocument/2006/relationships/hyperlink" Target="https://sd8learns.sd8.bc.ca/danru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2863564" y="2492896"/>
            <a:ext cx="3148596" cy="194421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1" name="Shape 41"/>
          <p:cNvSpPr>
            <a:spLocks noGrp="1"/>
          </p:cNvSpPr>
          <p:nvPr>
            <p:ph type="ctrTitle"/>
          </p:nvPr>
        </p:nvSpPr>
        <p:spPr>
          <a:xfrm>
            <a:off x="685800" y="432999"/>
            <a:ext cx="7702624" cy="276995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u="sng" dirty="0">
                <a:solidFill>
                  <a:srgbClr val="6AA84F"/>
                </a:solidFill>
                <a:latin typeface="Trebuchet MS"/>
                <a:ea typeface="Trebuchet MS"/>
                <a:cs typeface="Trebuchet MS"/>
                <a:sym typeface="Trebuchet MS"/>
              </a:rPr>
              <a:t>Reframing Challenges</a:t>
            </a:r>
            <a:r>
              <a:rPr dirty="0">
                <a:solidFill>
                  <a:srgbClr val="6AA84F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</a:p>
          <a:p>
            <a:pPr lvl="0" rtl="0">
              <a:buNone/>
            </a:pPr>
            <a:r>
              <a:rPr sz="3600" i="1" dirty="0" smtClean="0">
                <a:solidFill>
                  <a:srgbClr val="6AA84F"/>
                </a:solidFill>
                <a:latin typeface="Trebuchet MS"/>
                <a:ea typeface="Trebuchet MS"/>
                <a:cs typeface="Trebuchet MS"/>
                <a:sym typeface="Trebuchet MS"/>
              </a:rPr>
              <a:t>21st </a:t>
            </a:r>
            <a:r>
              <a:rPr sz="3600" i="1" dirty="0">
                <a:solidFill>
                  <a:srgbClr val="6AA84F"/>
                </a:solidFill>
                <a:latin typeface="Trebuchet MS"/>
                <a:ea typeface="Trebuchet MS"/>
                <a:cs typeface="Trebuchet MS"/>
                <a:sym typeface="Trebuchet MS"/>
              </a:rPr>
              <a:t>Century opportunities in a small, rural school</a:t>
            </a:r>
          </a:p>
          <a:p>
            <a:pPr>
              <a:buNone/>
            </a:pPr>
            <a:r>
              <a:rPr dirty="0">
                <a:latin typeface="Trebuchet MS"/>
                <a:ea typeface="Trebuchet MS"/>
                <a:cs typeface="Trebuchet MS"/>
                <a:sym typeface="Trebuchet MS"/>
              </a:rPr>
              <a:t>   </a:t>
            </a:r>
          </a:p>
        </p:txBody>
      </p:sp>
      <p:sp>
        <p:nvSpPr>
          <p:cNvPr id="42" name="Shape 42"/>
          <p:cNvSpPr>
            <a:spLocks noGrp="1"/>
          </p:cNvSpPr>
          <p:nvPr>
            <p:ph type="subTitle" idx="1"/>
          </p:nvPr>
        </p:nvSpPr>
        <p:spPr>
          <a:xfrm>
            <a:off x="683568" y="4725144"/>
            <a:ext cx="7772400" cy="14465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-US" sz="2800" dirty="0" smtClean="0">
                <a:latin typeface="Trebuchet MS"/>
                <a:ea typeface="Trebuchet MS"/>
                <a:cs typeface="Trebuchet MS"/>
                <a:sym typeface="Trebuchet MS"/>
              </a:rPr>
              <a:t>Dan Rude - Principal</a:t>
            </a:r>
            <a:br>
              <a:rPr lang="en-US" sz="2800" dirty="0" smtClean="0"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n-US" sz="2600" dirty="0" smtClean="0">
                <a:latin typeface="Trebuchet MS"/>
                <a:ea typeface="Trebuchet MS"/>
                <a:cs typeface="Trebuchet MS"/>
                <a:sym typeface="Trebuchet MS"/>
              </a:rPr>
              <a:t>Crawford Bay Elementary-Secondary (K-12) School</a:t>
            </a:r>
          </a:p>
          <a:p>
            <a:pPr lvl="0" rtl="0">
              <a:buNone/>
            </a:pPr>
            <a:r>
              <a:rPr sz="2800" dirty="0" smtClean="0">
                <a:latin typeface="Trebuchet MS"/>
                <a:ea typeface="Trebuchet MS"/>
                <a:cs typeface="Trebuchet MS"/>
                <a:sym typeface="Trebuchet MS"/>
              </a:rPr>
              <a:t>School </a:t>
            </a:r>
            <a:r>
              <a:rPr sz="2800" dirty="0">
                <a:latin typeface="Trebuchet MS"/>
                <a:ea typeface="Trebuchet MS"/>
                <a:cs typeface="Trebuchet MS"/>
                <a:sym typeface="Trebuchet MS"/>
              </a:rPr>
              <a:t>District No. 8 - Kootenay </a:t>
            </a:r>
            <a:r>
              <a:rPr sz="2800" dirty="0" smtClean="0">
                <a:latin typeface="Trebuchet MS"/>
                <a:ea typeface="Trebuchet MS"/>
                <a:cs typeface="Trebuchet MS"/>
                <a:sym typeface="Trebuchet MS"/>
              </a:rPr>
              <a:t>Lake</a:t>
            </a:r>
            <a:endParaRPr sz="2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0107"/>
          </a:xfrm>
        </p:spPr>
        <p:txBody>
          <a:bodyPr/>
          <a:lstStyle/>
          <a:p>
            <a:pPr lvl="0" algn="ctr"/>
            <a:r>
              <a:rPr lang="en-CA" u="sng" dirty="0">
                <a:solidFill>
                  <a:schemeClr val="tx1"/>
                </a:solidFill>
                <a:latin typeface="Trebuchet MS"/>
                <a:ea typeface="Trebuchet MS"/>
                <a:cs typeface="Trebuchet MS"/>
                <a:sym typeface="Trebuchet MS"/>
              </a:rPr>
              <a:t>The Crawford Bay </a:t>
            </a:r>
            <a:r>
              <a:rPr lang="en-CA" u="sng" dirty="0" smtClean="0">
                <a:solidFill>
                  <a:schemeClr val="tx1"/>
                </a:solidFill>
                <a:latin typeface="Trebuchet MS"/>
                <a:ea typeface="Trebuchet MS"/>
                <a:cs typeface="Trebuchet MS"/>
                <a:sym typeface="Trebuchet MS"/>
              </a:rPr>
              <a:t>Context</a:t>
            </a:r>
            <a:br>
              <a:rPr lang="en-CA" u="sng" dirty="0" smtClean="0">
                <a:solidFill>
                  <a:schemeClr val="tx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lang="en-CA" sz="28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7544" y="980728"/>
            <a:ext cx="3394719" cy="4967574"/>
          </a:xfrm>
        </p:spPr>
        <p:txBody>
          <a:bodyPr/>
          <a:lstStyle/>
          <a:p>
            <a:pPr marL="0" indent="0" fontAlgn="t">
              <a:buClr>
                <a:schemeClr val="tx1"/>
              </a:buClr>
              <a:buNone/>
            </a:pPr>
            <a:r>
              <a:rPr lang="en-CA" sz="20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CHALLENGES:</a:t>
            </a:r>
          </a:p>
          <a:p>
            <a:pPr fontAlgn="t">
              <a:buClr>
                <a:schemeClr val="tx1"/>
              </a:buClr>
            </a:pPr>
            <a:r>
              <a:rPr lang="en-CA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Declining </a:t>
            </a:r>
            <a:r>
              <a:rPr lang="en-CA" sz="1800" dirty="0">
                <a:solidFill>
                  <a:schemeClr val="tx1"/>
                </a:solidFill>
                <a:latin typeface="Trebuchet MS" panose="020B0603020202020204" pitchFamily="34" charset="0"/>
              </a:rPr>
              <a:t>enrollment</a:t>
            </a:r>
          </a:p>
          <a:p>
            <a:pPr fontAlgn="t">
              <a:buClr>
                <a:schemeClr val="tx1"/>
              </a:buClr>
            </a:pPr>
            <a:r>
              <a:rPr lang="en-CA" sz="1800" dirty="0">
                <a:solidFill>
                  <a:schemeClr val="tx1"/>
                </a:solidFill>
                <a:latin typeface="Trebuchet MS" panose="020B0603020202020204" pitchFamily="34" charset="0"/>
              </a:rPr>
              <a:t>Leadership changes</a:t>
            </a:r>
          </a:p>
          <a:p>
            <a:pPr fontAlgn="t">
              <a:buClr>
                <a:schemeClr val="tx1"/>
              </a:buClr>
            </a:pPr>
            <a:r>
              <a:rPr lang="en-CA" sz="1800" dirty="0">
                <a:solidFill>
                  <a:schemeClr val="tx1"/>
                </a:solidFill>
                <a:latin typeface="Trebuchet MS" panose="020B0603020202020204" pitchFamily="34" charset="0"/>
              </a:rPr>
              <a:t>Community &amp; parental support</a:t>
            </a:r>
          </a:p>
          <a:p>
            <a:pPr fontAlgn="t">
              <a:buClr>
                <a:schemeClr val="tx1"/>
              </a:buClr>
            </a:pPr>
            <a:r>
              <a:rPr lang="en-CA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Economics &amp; demographics</a:t>
            </a:r>
          </a:p>
          <a:p>
            <a:pPr fontAlgn="t">
              <a:buClr>
                <a:schemeClr val="tx1"/>
              </a:buClr>
            </a:pPr>
            <a:r>
              <a:rPr lang="en-CA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Tiny peer groups</a:t>
            </a:r>
            <a:endParaRPr lang="en-CA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fontAlgn="t">
              <a:buClr>
                <a:schemeClr val="tx1"/>
              </a:buClr>
            </a:pPr>
            <a:r>
              <a:rPr lang="en-CA" sz="1800" dirty="0">
                <a:solidFill>
                  <a:schemeClr val="tx1"/>
                </a:solidFill>
                <a:latin typeface="Trebuchet MS" panose="020B0603020202020204" pitchFamily="34" charset="0"/>
              </a:rPr>
              <a:t>Lack of expertise on site - teaching roles always change</a:t>
            </a:r>
          </a:p>
          <a:p>
            <a:pPr fontAlgn="t">
              <a:buClr>
                <a:schemeClr val="tx1"/>
              </a:buClr>
            </a:pPr>
            <a:r>
              <a:rPr lang="en-CA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Graduation program – sorting vs. learning</a:t>
            </a:r>
            <a:endParaRPr lang="en-CA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fontAlgn="t">
              <a:buClr>
                <a:schemeClr val="tx1"/>
              </a:buClr>
            </a:pPr>
            <a:r>
              <a:rPr lang="en-CA" sz="1800" dirty="0">
                <a:solidFill>
                  <a:schemeClr val="tx1"/>
                </a:solidFill>
                <a:latin typeface="Trebuchet MS" panose="020B0603020202020204" pitchFamily="34" charset="0"/>
              </a:rPr>
              <a:t>Staff configuration/retirements</a:t>
            </a:r>
          </a:p>
          <a:p>
            <a:pPr fontAlgn="t">
              <a:buClr>
                <a:schemeClr val="tx1"/>
              </a:buClr>
            </a:pPr>
            <a:r>
              <a:rPr lang="en-CA" sz="1800" dirty="0">
                <a:solidFill>
                  <a:schemeClr val="tx1"/>
                </a:solidFill>
                <a:latin typeface="Trebuchet MS" panose="020B0603020202020204" pitchFamily="34" charset="0"/>
              </a:rPr>
              <a:t>K-12 setting priorities for allocating resources</a:t>
            </a:r>
          </a:p>
          <a:p>
            <a:pPr>
              <a:buClr>
                <a:schemeClr val="tx1"/>
              </a:buClr>
            </a:pPr>
            <a:endParaRPr lang="en-CA" sz="18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4211960" y="980728"/>
            <a:ext cx="4474838" cy="4967574"/>
          </a:xfrm>
        </p:spPr>
        <p:txBody>
          <a:bodyPr/>
          <a:lstStyle/>
          <a:p>
            <a:pPr marL="139700" lvl="0" indent="0">
              <a:buClr>
                <a:schemeClr val="lt1"/>
              </a:buClr>
              <a:buSzPct val="129629"/>
              <a:buNone/>
            </a:pPr>
            <a:r>
              <a:rPr lang="en-CA" sz="2000" b="1" dirty="0" smtClean="0">
                <a:solidFill>
                  <a:schemeClr val="tx1"/>
                </a:solidFill>
                <a:latin typeface="Trebuchet MS" pitchFamily="34" charset="0"/>
                <a:ea typeface="Trebuchet MS"/>
                <a:cs typeface="Trebuchet MS"/>
                <a:sym typeface="Trebuchet MS"/>
              </a:rPr>
              <a:t>OPPORTUNITIES:</a:t>
            </a:r>
          </a:p>
          <a:p>
            <a:pPr marL="457200" lvl="0" indent="-317500">
              <a:buClr>
                <a:schemeClr val="lt1"/>
              </a:buClr>
              <a:buSzPct val="129629"/>
            </a:pPr>
            <a:r>
              <a:rPr lang="en-CA" sz="1800" dirty="0" smtClean="0">
                <a:solidFill>
                  <a:schemeClr val="tx1"/>
                </a:solidFill>
                <a:latin typeface="Trebuchet MS" pitchFamily="34" charset="0"/>
                <a:ea typeface="Trebuchet MS"/>
                <a:cs typeface="Trebuchet MS"/>
                <a:sym typeface="Trebuchet MS"/>
              </a:rPr>
              <a:t>Look </a:t>
            </a:r>
            <a:r>
              <a:rPr lang="en-CA" sz="1800" dirty="0">
                <a:solidFill>
                  <a:schemeClr val="tx1"/>
                </a:solidFill>
                <a:latin typeface="Trebuchet MS" pitchFamily="34" charset="0"/>
                <a:ea typeface="Trebuchet MS"/>
                <a:cs typeface="Trebuchet MS"/>
                <a:sym typeface="Trebuchet MS"/>
              </a:rPr>
              <a:t>outward to non-traditional models</a:t>
            </a:r>
          </a:p>
          <a:p>
            <a:pPr marL="457200" lvl="0" indent="-317500">
              <a:buClr>
                <a:schemeClr val="lt1"/>
              </a:buClr>
              <a:buSzPct val="129629"/>
            </a:pPr>
            <a:r>
              <a:rPr lang="en-CA" sz="1800" dirty="0">
                <a:solidFill>
                  <a:schemeClr val="tx1"/>
                </a:solidFill>
                <a:latin typeface="Trebuchet MS" pitchFamily="34" charset="0"/>
                <a:ea typeface="Trebuchet MS"/>
                <a:cs typeface="Trebuchet MS"/>
                <a:sym typeface="Trebuchet MS"/>
              </a:rPr>
              <a:t>Transformation required &amp; expected</a:t>
            </a:r>
          </a:p>
          <a:p>
            <a:pPr marL="457200" lvl="0" indent="-317500">
              <a:buClr>
                <a:schemeClr val="lt1"/>
              </a:buClr>
              <a:buSzPct val="129629"/>
            </a:pPr>
            <a:r>
              <a:rPr lang="en-CA" sz="1800" dirty="0">
                <a:solidFill>
                  <a:schemeClr val="tx1"/>
                </a:solidFill>
                <a:latin typeface="Trebuchet MS" pitchFamily="34" charset="0"/>
                <a:ea typeface="Trebuchet MS"/>
                <a:cs typeface="Trebuchet MS"/>
                <a:sym typeface="Trebuchet MS"/>
              </a:rPr>
              <a:t>Learning through connections beyond school</a:t>
            </a:r>
          </a:p>
          <a:p>
            <a:pPr marL="457200" lvl="0" indent="-317500">
              <a:buClr>
                <a:schemeClr val="lt1"/>
              </a:buClr>
              <a:buSzPct val="129629"/>
            </a:pPr>
            <a:r>
              <a:rPr lang="en-CA" sz="1800" dirty="0">
                <a:solidFill>
                  <a:schemeClr val="tx1"/>
                </a:solidFill>
                <a:latin typeface="Trebuchet MS" pitchFamily="34" charset="0"/>
                <a:ea typeface="Trebuchet MS"/>
                <a:cs typeface="Trebuchet MS"/>
                <a:sym typeface="Trebuchet MS"/>
              </a:rPr>
              <a:t>Become known as a school that is leading the way</a:t>
            </a:r>
          </a:p>
          <a:p>
            <a:pPr marL="457200" lvl="0" indent="-317500">
              <a:buClr>
                <a:schemeClr val="lt1"/>
              </a:buClr>
              <a:buSzPct val="129629"/>
            </a:pPr>
            <a:r>
              <a:rPr lang="en-CA" sz="1800" dirty="0">
                <a:solidFill>
                  <a:schemeClr val="tx1"/>
                </a:solidFill>
                <a:latin typeface="Trebuchet MS" pitchFamily="34" charset="0"/>
                <a:ea typeface="Trebuchet MS"/>
                <a:cs typeface="Trebuchet MS"/>
                <a:sym typeface="Trebuchet MS"/>
              </a:rPr>
              <a:t>Next generation's time to step forward and lead</a:t>
            </a:r>
          </a:p>
          <a:p>
            <a:pPr marL="457200" lvl="0" indent="-317500">
              <a:buClr>
                <a:schemeClr val="lt1"/>
              </a:buClr>
              <a:buSzPct val="129629"/>
            </a:pPr>
            <a:r>
              <a:rPr lang="en-CA" sz="1800" dirty="0">
                <a:solidFill>
                  <a:schemeClr val="tx1"/>
                </a:solidFill>
                <a:latin typeface="Trebuchet MS" pitchFamily="34" charset="0"/>
                <a:ea typeface="Trebuchet MS"/>
                <a:cs typeface="Trebuchet MS"/>
                <a:sym typeface="Trebuchet MS"/>
              </a:rPr>
              <a:t>Distributed leadership needed</a:t>
            </a:r>
          </a:p>
          <a:p>
            <a:pPr marL="457200" lvl="0" indent="-317500">
              <a:spcBef>
                <a:spcPts val="0"/>
              </a:spcBef>
              <a:buClr>
                <a:schemeClr val="lt1"/>
              </a:buClr>
              <a:buSzPct val="129629"/>
            </a:pPr>
            <a:r>
              <a:rPr lang="en-CA" sz="1800" dirty="0">
                <a:solidFill>
                  <a:schemeClr val="tx1"/>
                </a:solidFill>
                <a:latin typeface="Trebuchet MS" pitchFamily="34" charset="0"/>
                <a:ea typeface="Trebuchet MS"/>
                <a:cs typeface="Trebuchet MS"/>
                <a:sym typeface="Trebuchet MS"/>
              </a:rPr>
              <a:t>Develop structures to open up learning experiences - </a:t>
            </a:r>
            <a:r>
              <a:rPr lang="en-CA" sz="1800" i="1" dirty="0">
                <a:solidFill>
                  <a:schemeClr val="tx1"/>
                </a:solidFill>
                <a:latin typeface="Trebuchet MS" pitchFamily="34" charset="0"/>
                <a:ea typeface="Trebuchet MS"/>
                <a:cs typeface="Trebuchet MS"/>
                <a:sym typeface="Trebuchet MS"/>
              </a:rPr>
              <a:t>learning through everything</a:t>
            </a:r>
          </a:p>
          <a:p>
            <a:pPr marL="457200" lvl="0" indent="-317500">
              <a:buClr>
                <a:schemeClr val="lt1"/>
              </a:buClr>
              <a:buSzPct val="129629"/>
            </a:pPr>
            <a:r>
              <a:rPr lang="en-CA" sz="1800" dirty="0">
                <a:solidFill>
                  <a:schemeClr val="tx1"/>
                </a:solidFill>
                <a:latin typeface="Trebuchet MS" pitchFamily="34" charset="0"/>
                <a:ea typeface="Trebuchet MS"/>
                <a:cs typeface="Trebuchet MS"/>
                <a:sym typeface="Trebuchet MS"/>
              </a:rPr>
              <a:t>Student and family engagement in creating learning experiences</a:t>
            </a:r>
          </a:p>
          <a:p>
            <a:endParaRPr lang="en-CA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062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xfrm>
            <a:off x="457200" y="110237"/>
            <a:ext cx="8229600" cy="677078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  <p:txBody>
          <a:bodyPr lIns="91425" tIns="91425" rIns="91425" bIns="91425" anchor="t" anchorCtr="0">
            <a:spAutoFit/>
          </a:bodyPr>
          <a:lstStyle/>
          <a:p>
            <a:pPr lvl="0">
              <a:buNone/>
            </a:pPr>
            <a:r>
              <a:rPr lang="en-US" sz="3200" u="sng" dirty="0" smtClean="0">
                <a:latin typeface="Trebuchet MS"/>
                <a:ea typeface="Trebuchet MS"/>
                <a:cs typeface="Trebuchet MS"/>
                <a:sym typeface="Trebuchet MS"/>
              </a:rPr>
              <a:t>Looking Outward</a:t>
            </a:r>
            <a:r>
              <a:rPr lang="en-US" sz="3200" dirty="0" smtClean="0">
                <a:latin typeface="Trebuchet MS"/>
                <a:ea typeface="Trebuchet MS"/>
                <a:cs typeface="Trebuchet MS"/>
                <a:sym typeface="Trebuchet MS"/>
              </a:rPr>
              <a:t>…</a:t>
            </a:r>
            <a:endParaRPr sz="3200" u="sng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163" name="Shape 163"/>
          <p:cNvGraphicFramePr/>
          <p:nvPr>
            <p:extLst>
              <p:ext uri="{D42A27DB-BD31-4B8C-83A1-F6EECF244321}">
                <p14:modId xmlns:p14="http://schemas.microsoft.com/office/powerpoint/2010/main" val="2233478148"/>
              </p:ext>
            </p:extLst>
          </p:nvPr>
        </p:nvGraphicFramePr>
        <p:xfrm>
          <a:off x="251520" y="836712"/>
          <a:ext cx="8721500" cy="5756294"/>
        </p:xfrm>
        <a:graphic>
          <a:graphicData uri="http://schemas.openxmlformats.org/drawingml/2006/table">
            <a:tbl>
              <a:tblPr>
                <a:noFill/>
                <a:tableStyleId>{C8E9C7D0-2FDD-4E9E-8FBB-FC8E5D447BFA}</a:tableStyleId>
              </a:tblPr>
              <a:tblGrid>
                <a:gridCol w="2124925"/>
                <a:gridCol w="6596575"/>
              </a:tblGrid>
              <a:tr h="5150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b="1" u="sng" dirty="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School</a:t>
                      </a:r>
                    </a:p>
                  </a:txBody>
                  <a:tcPr marL="101600" marR="101600" marT="101600" marB="10160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b="1" u="sng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Learning model</a:t>
                      </a:r>
                    </a:p>
                  </a:txBody>
                  <a:tcPr marL="101600" marR="101600" marT="101600" marB="10160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</a:tr>
              <a:tr h="812275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High Tech High - U.S. - Ages 5-18; 3500 students</a:t>
                      </a:r>
                    </a:p>
                  </a:txBody>
                  <a:tcPr marL="101600" marR="101600" marT="101600" marB="10160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dirty="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Students learn through extended, multi-disciplinary projects and teachers also learn, with their own in-house graduate school of education.</a:t>
                      </a:r>
                    </a:p>
                    <a:p>
                      <a:endParaRPr dirty="0">
                        <a:solidFill>
                          <a:schemeClr val="lt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01600" marR="101600" marT="101600" marB="10160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</a:tr>
              <a:tr h="1005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dirty="0" err="1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Orestad</a:t>
                      </a:r>
                      <a:r>
                        <a:rPr dirty="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Gymnasium - Denmark - Ages 16-19; 1000 students</a:t>
                      </a:r>
                    </a:p>
                  </a:txBody>
                  <a:tcPr marL="101600" marR="101600" marT="101600" marB="10160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The curriculum is both designed and taught with a cluster of universities and media specialists and the school building itself is designed for maximum flexibility.</a:t>
                      </a:r>
                    </a:p>
                  </a:txBody>
                  <a:tcPr marL="101600" marR="101600" marT="101600" marB="10160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</a:tr>
              <a:tr h="11405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Lumiar Institute - Brazil - Ages 4-15; 170 students</a:t>
                      </a:r>
                    </a:p>
                  </a:txBody>
                  <a:tcPr marL="101600" marR="101600" marT="101600" marB="10160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Staff roles are split between coaches who support and mentor students and `masters`of particular skills who design projects and help students develop skills.</a:t>
                      </a:r>
                    </a:p>
                    <a:p>
                      <a:endParaRPr>
                        <a:solidFill>
                          <a:schemeClr val="lt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01600" marR="101600" marT="101600" marB="10160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</a:tr>
              <a:tr h="882725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Matthew Moss High - U.K. - Ages 11-16; 900 students</a:t>
                      </a:r>
                    </a:p>
                    <a:p>
                      <a:endParaRPr>
                        <a:solidFill>
                          <a:schemeClr val="lt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01600" marR="101600" marT="101600" marB="10160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Learning is driven by students` passions; they choose their own extended projects and are empowered to use the school budget to procure the supplies they need.</a:t>
                      </a:r>
                    </a:p>
                    <a:p>
                      <a:endParaRPr>
                        <a:solidFill>
                          <a:schemeClr val="lt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01600" marR="101600" marT="101600" marB="10160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</a:tr>
              <a:tr h="1195175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dirty="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Big Picture Learning - International - Ages 11-18; thousands of students</a:t>
                      </a:r>
                    </a:p>
                  </a:txBody>
                  <a:tcPr marL="101600" marR="101600" marT="101600" marB="10160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dirty="0">
                          <a:solidFill>
                            <a:schemeClr val="lt1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Built on the belief that school and community are tightly linked, students learn outside the school walls, and local people take adult education classes within.</a:t>
                      </a:r>
                    </a:p>
                    <a:p>
                      <a:endParaRPr dirty="0">
                        <a:solidFill>
                          <a:schemeClr val="lt1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101600" marR="101600" marT="101600" marB="10160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026814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body" idx="1"/>
          </p:nvPr>
        </p:nvSpPr>
        <p:spPr>
          <a:xfrm>
            <a:off x="457200" y="1687737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/>
              <a:t>  </a:t>
            </a:r>
          </a:p>
          <a:p>
            <a:pPr lvl="0" rtl="0">
              <a:buNone/>
            </a:pPr>
            <a:r>
              <a:rPr/>
              <a:t> </a:t>
            </a:r>
          </a:p>
          <a:p>
            <a:endParaRPr/>
          </a:p>
          <a:p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540175" y="1655775"/>
            <a:ext cx="8173200" cy="4838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290327" y="1796700"/>
            <a:ext cx="8431499" cy="497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>
                <a:solidFill>
                  <a:schemeClr val="lt1"/>
                </a:solidFill>
              </a:rPr>
              <a:t>
</a:t>
            </a:r>
          </a:p>
          <a:p>
            <a:endParaRPr>
              <a:solidFill>
                <a:schemeClr val="lt1"/>
              </a:solidFill>
            </a:endParaRPr>
          </a:p>
        </p:txBody>
      </p:sp>
      <p:graphicFrame>
        <p:nvGraphicFramePr>
          <p:cNvPr id="171" name="Shape 171"/>
          <p:cNvGraphicFramePr/>
          <p:nvPr>
            <p:extLst>
              <p:ext uri="{D42A27DB-BD31-4B8C-83A1-F6EECF244321}">
                <p14:modId xmlns:p14="http://schemas.microsoft.com/office/powerpoint/2010/main" val="3504486937"/>
              </p:ext>
            </p:extLst>
          </p:nvPr>
        </p:nvGraphicFramePr>
        <p:xfrm>
          <a:off x="290327" y="1124744"/>
          <a:ext cx="8448525" cy="5061584"/>
        </p:xfrm>
        <a:graphic>
          <a:graphicData uri="http://schemas.openxmlformats.org/drawingml/2006/table">
            <a:tbl>
              <a:tblPr>
                <a:noFill/>
                <a:tableStyleId>{A652ACE0-37FA-4F40-9275-517792051CD7}</a:tableStyleId>
              </a:tblPr>
              <a:tblGrid>
                <a:gridCol w="2643050"/>
                <a:gridCol w="5805475"/>
              </a:tblGrid>
              <a:tr h="38100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b="1" u="sng" dirty="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School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b="1" u="sng" dirty="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Learning model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Kunskapsskolan - Sweden - Ages 12-19; 10000 students</a:t>
                      </a:r>
                    </a:p>
                    <a:p>
                      <a:endParaRPr>
                        <a:solidFill>
                          <a:srgbClr val="FFFFFF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0" marR="95250" marT="95250" marB="952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dirty="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Everything is designed to allow students to learn at their own pace, following their own interests.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Colegio Cardenal de Cracovia - Chile - Ages 4-11; 926 students</a:t>
                      </a:r>
                    </a:p>
                    <a:p>
                      <a:endParaRPr>
                        <a:solidFill>
                          <a:srgbClr val="FFFFFF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0" marR="95250" marT="95250" marB="952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An ìndependent republic` with an elected student president, a student-led Department of Education, and a joint staff-student Ministry of Education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Quest to Learn - New York - Ages 11-14; 150 students</a:t>
                      </a:r>
                    </a:p>
                    <a:p>
                      <a:endParaRPr>
                        <a:solidFill>
                          <a:srgbClr val="FFFFFF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0" marR="95250" marT="95250" marB="952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The curriculum is designed by video game designers, using gaming principles and students carry out individual `missions`and complete `boss`levels together.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Discovery 1 - New Zealand - Ages 5-13; 200 students</a:t>
                      </a:r>
                    </a:p>
                    <a:p>
                      <a:endParaRPr>
                        <a:solidFill>
                          <a:srgbClr val="FFFFFF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0" marR="95250" marT="95250" marB="952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Students are given autonomy, carrying out a few required activities and choosing a larger number of optional activities with ample time for independent enquiry.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dirty="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School of One - New York - Ages 11-14; 1500 students</a:t>
                      </a:r>
                    </a:p>
                    <a:p>
                      <a:endParaRPr dirty="0">
                        <a:solidFill>
                          <a:srgbClr val="FFFFFF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5250" marR="95250" marT="95250" marB="952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dirty="0">
                          <a:solidFill>
                            <a:srgbClr val="FFFFFF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Used computers to monitor students` progress and produce daily bespoke `playlists` of work for every student.</a:t>
                      </a:r>
                    </a:p>
                  </a:txBody>
                  <a:tcPr marL="95250" marR="95250" marT="95250" marB="95250">
                    <a:lnL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9525" cap="flat">
                      <a:solidFill>
                        <a:schemeClr val="lt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</a:tcPr>
                </a:tc>
              </a:tr>
            </a:tbl>
          </a:graphicData>
        </a:graphic>
      </p:graphicFrame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770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lvl="0">
              <a:buNone/>
            </a:pPr>
            <a:r>
              <a:rPr lang="en-US" sz="3200" u="sng" dirty="0" smtClean="0">
                <a:latin typeface="Trebuchet MS"/>
                <a:ea typeface="Trebuchet MS"/>
                <a:cs typeface="Trebuchet MS"/>
                <a:sym typeface="Trebuchet MS"/>
              </a:rPr>
              <a:t>Looking Outward</a:t>
            </a:r>
            <a:endParaRPr sz="3200" u="sng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248996009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62075"/>
          </a:xfrm>
        </p:spPr>
        <p:txBody>
          <a:bodyPr/>
          <a:lstStyle/>
          <a:p>
            <a:r>
              <a:rPr lang="en-US" sz="320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CBESS School Structures</a:t>
            </a:r>
            <a:endParaRPr lang="en-US" sz="3200" u="sng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764704"/>
            <a:ext cx="8568952" cy="5184576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Project Weeks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Community Mentorships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Projects 10–12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Explorations in Lifelong Learning Workshops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Drama Productions &amp; Festivals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Grades 7 – 9 &amp; 10 – 12 Cohorts for Academics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Trebuchet MS" panose="020B0603020202020204" pitchFamily="34" charset="0"/>
              </a:rPr>
              <a:t>- All Math &amp; Science 10-12 courses </a:t>
            </a:r>
            <a:r>
              <a:rPr lang="en-US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available with </a:t>
            </a:r>
            <a:r>
              <a:rPr lang="en-US" sz="1800" dirty="0">
                <a:solidFill>
                  <a:schemeClr val="tx1"/>
                </a:solidFill>
                <a:latin typeface="Trebuchet MS" panose="020B0603020202020204" pitchFamily="34" charset="0"/>
              </a:rPr>
              <a:t>Teacher as ‘Activator’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Community &amp; Global Involvement Projects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Oaxaca, Mexico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Quebec Exchange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Juan de Fuca Trail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</a:t>
            </a:r>
            <a:r>
              <a:rPr lang="en-US" sz="14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Saltspring</a:t>
            </a:r>
            <a:r>
              <a:rPr lang="en-US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Island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Grades 7-12 Electives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Level 1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Level 2</a:t>
            </a:r>
          </a:p>
          <a:p>
            <a:pPr marL="457200" lvl="1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Learning through teaching</a:t>
            </a:r>
            <a:endParaRPr lang="en-US" sz="1800" dirty="0" smtClean="0">
              <a:solidFill>
                <a:schemeClr val="tx1"/>
              </a:solidFill>
              <a:latin typeface="Trebuchet MS" panose="020B0603020202020204" pitchFamily="34" charset="0"/>
              <a:hlinkClick r:id="rId2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Trebuchet MS" panose="020B0603020202020204" pitchFamily="34" charset="0"/>
                <a:hlinkClick r:id="rId2"/>
              </a:rPr>
              <a:t>- Full Cycle Food Program</a:t>
            </a:r>
            <a:endParaRPr lang="en-US" sz="1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- High Altitude Balloon (HAB) Project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4565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Parent Testimonials</a:t>
            </a:r>
            <a:r>
              <a:rPr lang="en-US" b="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  <a:endParaRPr lang="en-US" b="0" u="sng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  <a:hlinkClick r:id="rId2"/>
              </a:rPr>
              <a:t>Letters &amp; videos currently in development…</a:t>
            </a:r>
            <a:endParaRPr lang="en-US" sz="2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buFontTx/>
              <a:buChar char="-"/>
            </a:pPr>
            <a:endParaRPr lang="en-US" sz="2800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buFontTx/>
              <a:buChar char="-"/>
            </a:pPr>
            <a:endParaRPr lang="en-US" sz="2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buFontTx/>
              <a:buChar char="-"/>
            </a:pPr>
            <a:r>
              <a:rPr lang="en-US" sz="2800" b="1" u="sng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Blog</a:t>
            </a:r>
            <a:r>
              <a:rPr lang="en-US" sz="2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en-US" sz="2800" dirty="0">
                <a:solidFill>
                  <a:schemeClr val="tx1"/>
                </a:solidFill>
                <a:latin typeface="Trebuchet MS" panose="020B0603020202020204" pitchFamily="34" charset="0"/>
                <a:hlinkClick r:id="rId3"/>
              </a:rPr>
              <a:t>https://sd8learns.sd8.bc.ca/danrude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  <a:hlinkClick r:id="rId3"/>
              </a:rPr>
              <a:t>/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 </a:t>
            </a:r>
            <a:endParaRPr lang="en-US" sz="28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417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654</Words>
  <Application>Microsoft Macintosh PowerPoint</Application>
  <PresentationFormat>On-screen Show (4:3)</PresentationFormat>
  <Paragraphs>80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/>
      <vt:lpstr/>
      <vt:lpstr>Reframing Challenges: 21st Century opportunities in a small, rural school    </vt:lpstr>
      <vt:lpstr>The Crawford Bay Context </vt:lpstr>
      <vt:lpstr>Looking Outward…</vt:lpstr>
      <vt:lpstr>Looking Outward</vt:lpstr>
      <vt:lpstr>CBESS School Structures</vt:lpstr>
      <vt:lpstr>Parent Testimonials: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Reframing Challenges:  21st Century opportunities in a small, rural school</dc:title>
  <dc:creator>Heather</dc:creator>
  <cp:lastModifiedBy>Graham Giles</cp:lastModifiedBy>
  <cp:revision>36</cp:revision>
  <dcterms:modified xsi:type="dcterms:W3CDTF">2014-03-17T17:28:35Z</dcterms:modified>
</cp:coreProperties>
</file>